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iMpvfwMTF5dscWapOFRiPQ4zQU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GillSans-bold.fntdata"/><Relationship Id="rId21" Type="http://schemas.openxmlformats.org/officeDocument/2006/relationships/slide" Target="slides/slide16.xml"/><Relationship Id="rId43" Type="http://schemas.openxmlformats.org/officeDocument/2006/relationships/font" Target="fonts/GillSans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We rank the retrieved candidates based on two factors. Their string similarity of their labels to the corresponding cell, and their contextual similarity to the rest of the row.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34" name="Google Shape;23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49" name="Google Shape;24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67" name="Google Shape;26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Off-the-shelf LLMs OR fine-tuned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reuse a BERT architecture to encode the cells’ content using transformer layers and then train the output layers using a training set of annotated tables.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This architecture allows the model take into consideration contextual information of other table columns, which proves very important in table understanding as it also is for natural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78" name="Google Shape;2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92" name="Google Shape;29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05" name="Google Shape;30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Matching our data with entities on the web enables us to enrich them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13" name="Google Shape;31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27" name="Google Shape;32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39" name="Google Shape;33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Tables are often isolated. To reason between multiple data we can build knowledge graphs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47" name="Google Shape;34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are everywhere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industry, in every company and institute. Hoewever, raw data is useless, if we don’t know how to process them.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u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nderstanding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in depth is one of the most fundamental steps that is often underestimated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Whether we are cleaning data, integrating multiple datasets, or building machine learning models, the 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of the results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how well we understand the structure and meaning of the data.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29" name="Google Shape;1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58" name="Google Shape;35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73" name="Google Shape;37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84" name="Google Shape;38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95" name="Google Shape;39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15" name="Google Shape;41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27" name="Google Shape;42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66" name="Google Shape;46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76" name="Google Shape;47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88" name="Google Shape;48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many challenges: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 is messy…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40" name="Google Shape;14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99" name="Google Shape;49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10" name="Google Shape;51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2ce6d945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c2ce6d945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c2ce6d945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work focuses on building systems that bridge this gap.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Shortly talk about our work + Present to you a hands-on exercise for data understanding and its applications</a:t>
            </a:r>
            <a:br>
              <a:rPr lang="en-US"/>
            </a:br>
            <a:endParaRPr/>
          </a:p>
        </p:txBody>
      </p:sp>
      <p:sp>
        <p:nvSpPr>
          <p:cNvPr id="151" name="Google Shape;15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challenge, our work focuses on exploring different methods for semantically annotating and understanding data tables.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tags are important because they carry the meaning of data, rather than just raw values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69" name="Google Shape;16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exploring different methods for semantically annotating and understanding data tables.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TorchicTab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two complementary systems which I will now break down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82" name="Google Shape;18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The first step is to conduct simple table pre-processing, extracting initial structural annotations, such as the datatype of the columns, that come in-handy later during the process</a:t>
            </a:r>
            <a:br>
              <a:rPr lang="en-US"/>
            </a:b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 the entity lookup step, Wikidata candidates are retrieved for named entities of the table. 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We implement different querying strategies to increase our candidate coverage, with the goal of including the true entities of the table in the candidates we retrieve. 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8" name="Google Shape;2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White">
  <p:cSld name="Section Header_Whi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/>
          <p:nvPr>
            <p:ph idx="1" type="body"/>
          </p:nvPr>
        </p:nvSpPr>
        <p:spPr>
          <a:xfrm>
            <a:off x="576000" y="1656000"/>
            <a:ext cx="5421575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42"/>
          <p:cNvSpPr txBox="1"/>
          <p:nvPr>
            <p:ph idx="2" type="body"/>
          </p:nvPr>
        </p:nvSpPr>
        <p:spPr>
          <a:xfrm>
            <a:off x="576000" y="2276271"/>
            <a:ext cx="5421575" cy="383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3" type="body"/>
          </p:nvPr>
        </p:nvSpPr>
        <p:spPr>
          <a:xfrm>
            <a:off x="6172200" y="1656000"/>
            <a:ext cx="5445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42"/>
          <p:cNvSpPr txBox="1"/>
          <p:nvPr>
            <p:ph idx="4" type="body"/>
          </p:nvPr>
        </p:nvSpPr>
        <p:spPr>
          <a:xfrm>
            <a:off x="6172200" y="2276271"/>
            <a:ext cx="5445000" cy="383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2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42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3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4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Finish">
  <p:cSld name="Section Header_Finish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5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5"/>
          <p:cNvSpPr txBox="1"/>
          <p:nvPr>
            <p:ph type="title"/>
          </p:nvPr>
        </p:nvSpPr>
        <p:spPr>
          <a:xfrm>
            <a:off x="579120" y="510988"/>
            <a:ext cx="11039793" cy="5184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5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6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791" y="1350253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6"/>
          <p:cNvSpPr txBox="1"/>
          <p:nvPr>
            <p:ph idx="1" type="subTitle"/>
          </p:nvPr>
        </p:nvSpPr>
        <p:spPr>
          <a:xfrm>
            <a:off x="576003" y="4359604"/>
            <a:ext cx="8333999" cy="1655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6"/>
          <p:cNvSpPr txBox="1"/>
          <p:nvPr>
            <p:ph type="title"/>
          </p:nvPr>
        </p:nvSpPr>
        <p:spPr>
          <a:xfrm>
            <a:off x="576000" y="1800000"/>
            <a:ext cx="83340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7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8DB0"/>
              </a:buClr>
              <a:buSzPts val="4000"/>
              <a:buFont typeface="Arial"/>
              <a:buNone/>
              <a:defRPr sz="4000">
                <a:solidFill>
                  <a:srgbClr val="1D8DB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7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E77"/>
              </a:buClr>
              <a:buSzPts val="2400"/>
              <a:buNone/>
              <a:defRPr sz="2400">
                <a:solidFill>
                  <a:srgbClr val="005E77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_White">
  <p:cSld name="1_Section Header_Whit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7"/>
          <p:cNvSpPr txBox="1"/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" type="body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8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8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8"/>
          <p:cNvSpPr txBox="1"/>
          <p:nvPr>
            <p:ph type="ctrTitle"/>
          </p:nvPr>
        </p:nvSpPr>
        <p:spPr>
          <a:xfrm>
            <a:off x="575999" y="1080000"/>
            <a:ext cx="6096524" cy="4024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" type="subTitle"/>
          </p:nvPr>
        </p:nvSpPr>
        <p:spPr>
          <a:xfrm>
            <a:off x="575999" y="5392801"/>
            <a:ext cx="6096524" cy="730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38"/>
          <p:cNvSpPr/>
          <p:nvPr>
            <p:ph idx="2" type="pic"/>
          </p:nvPr>
        </p:nvSpPr>
        <p:spPr>
          <a:xfrm>
            <a:off x="7248525" y="1654175"/>
            <a:ext cx="4368673" cy="4468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 txBox="1"/>
          <p:nvPr>
            <p:ph type="title"/>
          </p:nvPr>
        </p:nvSpPr>
        <p:spPr>
          <a:xfrm>
            <a:off x="575999" y="1800000"/>
            <a:ext cx="6096524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" type="body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  <p:sp>
        <p:nvSpPr>
          <p:cNvPr id="72" name="Google Shape;72;p39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9"/>
          <p:cNvSpPr/>
          <p:nvPr>
            <p:ph idx="2" type="pic"/>
          </p:nvPr>
        </p:nvSpPr>
        <p:spPr>
          <a:xfrm>
            <a:off x="7248525" y="584201"/>
            <a:ext cx="4368673" cy="2376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9"/>
          <p:cNvSpPr/>
          <p:nvPr>
            <p:ph idx="3" type="pic"/>
          </p:nvPr>
        </p:nvSpPr>
        <p:spPr>
          <a:xfrm>
            <a:off x="7248262" y="3248513"/>
            <a:ext cx="4368673" cy="237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White">
  <p:cSld name="Section Header_Whit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/>
          <p:nvPr>
            <p:ph type="title"/>
          </p:nvPr>
        </p:nvSpPr>
        <p:spPr>
          <a:xfrm>
            <a:off x="575999" y="1800000"/>
            <a:ext cx="6096264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0"/>
          <p:cNvSpPr txBox="1"/>
          <p:nvPr>
            <p:ph idx="1" type="body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40"/>
          <p:cNvSpPr/>
          <p:nvPr>
            <p:ph idx="2" type="pic"/>
          </p:nvPr>
        </p:nvSpPr>
        <p:spPr>
          <a:xfrm>
            <a:off x="7248525" y="584201"/>
            <a:ext cx="4368673" cy="50403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1"/>
          <p:cNvSpPr txBox="1"/>
          <p:nvPr>
            <p:ph idx="1" type="body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1"/>
          <p:cNvSpPr txBox="1"/>
          <p:nvPr>
            <p:ph idx="2" type="body"/>
          </p:nvPr>
        </p:nvSpPr>
        <p:spPr>
          <a:xfrm>
            <a:off x="62172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1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/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3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35"/>
          <p:cNvSpPr txBox="1"/>
          <p:nvPr>
            <p:ph idx="1" type="body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5"/>
          <p:cNvSpPr txBox="1"/>
          <p:nvPr>
            <p:ph idx="10" type="dt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3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0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tai-kg/TorchicTab-Heuristic" TargetMode="External"/><Relationship Id="rId4" Type="http://schemas.openxmlformats.org/officeDocument/2006/relationships/image" Target="../media/image5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8.jpg"/><Relationship Id="rId5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dtai-kg/AutoRML" TargetMode="External"/><Relationship Id="rId4" Type="http://schemas.openxmlformats.org/officeDocument/2006/relationships/image" Target="../media/image5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hyperlink" Target="https://github.com/dtai-kg/FlandersMake-Conference-Tutorial-2026" TargetMode="External"/><Relationship Id="rId5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2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5" Type="http://schemas.openxmlformats.org/officeDocument/2006/relationships/image" Target="../media/image44.png"/><Relationship Id="rId14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/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Understanding, Integrating,</a:t>
            </a:r>
            <a:br>
              <a:rPr lang="en-US" sz="3600"/>
            </a:br>
            <a:r>
              <a:rPr lang="en-US" sz="3600"/>
              <a:t>and Discussing Data with LLMs</a:t>
            </a:r>
            <a:endParaRPr/>
          </a:p>
        </p:txBody>
      </p:sp>
      <p:sp>
        <p:nvSpPr>
          <p:cNvPr id="120" name="Google Shape;120;p1"/>
          <p:cNvSpPr txBox="1"/>
          <p:nvPr>
            <p:ph idx="1" type="body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/>
              <a:t>Ioannis Dasoulas</a:t>
            </a:r>
            <a:r>
              <a:rPr lang="en-US" sz="2000"/>
              <a:t>,  Duo Yang, Xuemin Duan, Anastasia Dimou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DTAI, KU Leuven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{first_name.last_name}@kuleuven.be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121" name="Google Shape;1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ia | Flanders Make" id="123" name="Google Shape;12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edded and Artificially intelligent VISion Engineering (EAVISE) - EAVISE" id="124" name="Google Shape;12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nders AI Research Program" id="125" name="Google Shape;12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38" name="Google Shape;238;p1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10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Candidate ranking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53" name="Google Shape;253;p1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11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Candidate ranking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79182" y="3640292"/>
            <a:ext cx="2948840" cy="227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7289" y="3744172"/>
            <a:ext cx="3432703" cy="1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49388" y="4520026"/>
            <a:ext cx="801527" cy="4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71" name="Google Shape;271;p1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2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Python Package</a:t>
            </a:r>
            <a:endParaRPr/>
          </a:p>
        </p:txBody>
      </p:sp>
      <p:sp>
        <p:nvSpPr>
          <p:cNvPr id="273" name="Google Shape;273;p1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https://github.com/dtai-kg/TorchicTab-Heuristic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torchic_tab_heuristic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on a white background&#10;&#10;AI-generated content may be incorrect." id="274" name="Google Shape;274;p12"/>
          <p:cNvPicPr preferRelativeResize="0"/>
          <p:nvPr/>
        </p:nvPicPr>
        <p:blipFill rotWithShape="1">
          <a:blip r:embed="rId4">
            <a:alphaModFix/>
          </a:blip>
          <a:srcRect b="0" l="0" r="0" t="19674"/>
          <a:stretch/>
        </p:blipFill>
        <p:spPr>
          <a:xfrm>
            <a:off x="4724411" y="3110339"/>
            <a:ext cx="2743199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TorchicTab-Classification: DODUO Architecture</a:t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574800" y="1808478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588" y="1679916"/>
            <a:ext cx="7732711" cy="485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2605088" y="4666627"/>
            <a:ext cx="770614" cy="941652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6771617" y="3668046"/>
            <a:ext cx="770614" cy="1137413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 txBox="1"/>
          <p:nvPr>
            <p:ph idx="1" type="body"/>
          </p:nvPr>
        </p:nvSpPr>
        <p:spPr>
          <a:xfrm>
            <a:off x="574800" y="1182080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Semantic Annotations using (fine-tuned) LLMs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96" name="Google Shape;296;p1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14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Data Understanding with TorchicTab</a:t>
            </a:r>
            <a:endParaRPr/>
          </a:p>
        </p:txBody>
      </p:sp>
      <p:pic>
        <p:nvPicPr>
          <p:cNvPr descr="A screenshot of a computer&#10;&#10;AI-generated content may be incorrect." id="298" name="Google Shape;2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4312" y="1953026"/>
            <a:ext cx="5223375" cy="416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Understanding the data within an aircrafts dataset via semantic annotations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0" name="Google Shape;300;p14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301" name="Google Shape;301;p14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 txBox="1"/>
          <p:nvPr>
            <p:ph idx="1" type="body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Data Enrichment via Annotation-Guided Querying</a:t>
            </a:r>
            <a:endParaRPr b="1"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09" name="Google Shape;309;p15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17" name="Google Shape;317;p1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1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Enrichment Guided by Semantic Annotations</a:t>
            </a:r>
            <a:endParaRPr/>
          </a:p>
        </p:txBody>
      </p:sp>
      <p:pic>
        <p:nvPicPr>
          <p:cNvPr descr="A screenshot of a computer&#10;&#10;Description automatically generated" id="319" name="Google Shape;3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400" y="2769174"/>
            <a:ext cx="6091829" cy="25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/>
          <p:nvPr/>
        </p:nvSpPr>
        <p:spPr>
          <a:xfrm>
            <a:off x="5789122" y="2769173"/>
            <a:ext cx="2422547" cy="365911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AI-generated content may be incorrect." id="321" name="Google Shape;3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000" y="2163633"/>
            <a:ext cx="4695402" cy="37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/>
          <p:nvPr/>
        </p:nvSpPr>
        <p:spPr>
          <a:xfrm>
            <a:off x="930996" y="2482503"/>
            <a:ext cx="878774" cy="317666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We can enrich our data leveraging the generated semantic annotations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31" name="Google Shape;331;p1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17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Data Enrichment Guided by Semantic Annotations</a:t>
            </a:r>
            <a:endParaRPr/>
          </a:p>
        </p:txBody>
      </p:sp>
      <p:pic>
        <p:nvPicPr>
          <p:cNvPr descr="A screenshot of a computer&#10;&#10;AI-generated content may be incorrect." id="333" name="Google Shape;3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341" y="1441360"/>
            <a:ext cx="756854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335" name="Google Shape;335;p17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 txBox="1"/>
          <p:nvPr>
            <p:ph idx="1" type="body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Automated Data Integration to Knowledge Graphs Leveraging Semantic Annotations</a:t>
            </a:r>
            <a:endParaRPr b="1"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43" name="Google Shape;343;p18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51" name="Google Shape;351;p2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0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Why transform to knowledge graphs?</a:t>
            </a:r>
            <a:br>
              <a:rPr lang="en-US" sz="3600"/>
            </a:br>
            <a:endParaRPr sz="3600"/>
          </a:p>
        </p:txBody>
      </p:sp>
      <p:sp>
        <p:nvSpPr>
          <p:cNvPr id="353" name="Google Shape;353;p20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graphs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Structured networks of interconnected entities and relationships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575999" y="2782669"/>
            <a:ext cx="931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offer: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search and discovery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connections through complex relationships between data points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reasoning and inference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linking heterogeneous data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Scalability and flexibility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easy integration of new information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33" name="Google Shape;133;p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understanding is fundamental across industries…</a:t>
            </a:r>
            <a:endParaRPr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574800" y="2610207"/>
            <a:ext cx="6131579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Crucial for: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cleaning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integration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Machine learning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Analysis / Knowledge discovery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understanding: Comprehending data’s meaning, qualities, structure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62" name="Google Shape;362;p1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19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Automated Data Integration to Knowledge Graphs Leveraging Semantic Annotations</a:t>
            </a:r>
            <a:br>
              <a:rPr lang="en-US" sz="3600"/>
            </a:br>
            <a:endParaRPr sz="3600"/>
          </a:p>
        </p:txBody>
      </p:sp>
      <p:sp>
        <p:nvSpPr>
          <p:cNvPr id="364" name="Google Shape;364;p19"/>
          <p:cNvSpPr txBox="1"/>
          <p:nvPr>
            <p:ph idx="1" type="body"/>
          </p:nvPr>
        </p:nvSpPr>
        <p:spPr>
          <a:xfrm>
            <a:off x="574800" y="1499307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Semantic Annotations can be used to automatically transform and integrate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table with numbers and a number of columns&#10;&#10;Description automatically generated with medium confidence" id="365" name="Google Shape;3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96" y="3521552"/>
            <a:ext cx="2500310" cy="1199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number of columns&#10;&#10;Description automatically generated" id="366" name="Google Shape;3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698" y="2998513"/>
            <a:ext cx="3201180" cy="22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0200" y="2364353"/>
            <a:ext cx="3246598" cy="31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/>
          <p:nvPr/>
        </p:nvSpPr>
        <p:spPr>
          <a:xfrm>
            <a:off x="3304994" y="3975746"/>
            <a:ext cx="756724" cy="2911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7572677" y="3964733"/>
            <a:ext cx="756724" cy="2911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77" name="Google Shape;377;p2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21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AutoRML: Automated Knowledge Graph Construction using Semantic Annotations</a:t>
            </a:r>
            <a:br>
              <a:rPr lang="en-US" sz="3600"/>
            </a:br>
            <a:endParaRPr sz="3600"/>
          </a:p>
        </p:txBody>
      </p:sp>
      <p:sp>
        <p:nvSpPr>
          <p:cNvPr id="379" name="Google Shape;379;p21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annotations are used to automatically generate data transformation mappings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flowchart&#10;&#10;AI-generated content may be incorrect." id="380" name="Google Shape;3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334" y="2803947"/>
            <a:ext cx="7560666" cy="20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88" name="Google Shape;388;p22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22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AutoRML: Python Package</a:t>
            </a:r>
            <a:br>
              <a:rPr lang="en-US" sz="3600"/>
            </a:br>
            <a:endParaRPr sz="3600"/>
          </a:p>
        </p:txBody>
      </p:sp>
      <p:sp>
        <p:nvSpPr>
          <p:cNvPr id="390" name="Google Shape;390;p2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https://github.com/dtai-kg/AutoRML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autorml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qr code on a white background&#10;&#10;AI-generated content may be incorrect." id="391" name="Google Shape;391;p22"/>
          <p:cNvPicPr preferRelativeResize="0"/>
          <p:nvPr/>
        </p:nvPicPr>
        <p:blipFill rotWithShape="1">
          <a:blip r:embed="rId4">
            <a:alphaModFix/>
          </a:blip>
          <a:srcRect b="0" l="0" r="0" t="19894"/>
          <a:stretch/>
        </p:blipFill>
        <p:spPr>
          <a:xfrm>
            <a:off x="4650113" y="3007558"/>
            <a:ext cx="2891774" cy="28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99" name="Google Shape;399;p2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23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Demo: Automated Knowledge Graph Construction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with AutoRML</a:t>
            </a:r>
            <a:br>
              <a:rPr lang="en-US" sz="3600"/>
            </a:br>
            <a:endParaRPr sz="3600"/>
          </a:p>
        </p:txBody>
      </p:sp>
      <p:pic>
        <p:nvPicPr>
          <p:cNvPr descr="A diagram of a plane&#10;&#10;AI-generated content may be incorrect." id="401" name="Google Shape;4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1400" y="1751299"/>
            <a:ext cx="6616700" cy="46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 txBox="1"/>
          <p:nvPr>
            <p:ph idx="1" type="body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403" name="Google Shape;403;p23" title="tutorial.jpg"/>
          <p:cNvPicPr preferRelativeResize="0"/>
          <p:nvPr/>
        </p:nvPicPr>
        <p:blipFill rotWithShape="1">
          <a:blip r:embed="rId5">
            <a:alphaModFix/>
          </a:blip>
          <a:srcRect b="0" l="0" r="0"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4"/>
          <p:cNvSpPr txBox="1"/>
          <p:nvPr>
            <p:ph idx="1" type="body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1" lang="en-US" sz="2000"/>
              <a:t>Rules-guided Data Exploration with LLMs</a:t>
            </a:r>
            <a:endParaRPr b="1" sz="2800"/>
          </a:p>
        </p:txBody>
      </p:sp>
      <p:sp>
        <p:nvSpPr>
          <p:cNvPr id="411" name="Google Shape;411;p24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5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25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Need for User-Friendly Data Exploration</a:t>
            </a:r>
            <a:br>
              <a:rPr lang="en-US" sz="3600"/>
            </a:br>
            <a:endParaRPr sz="3600"/>
          </a:p>
        </p:txBody>
      </p:sp>
      <p:sp>
        <p:nvSpPr>
          <p:cNvPr id="421" name="Google Shape;421;p25"/>
          <p:cNvSpPr txBox="1"/>
          <p:nvPr/>
        </p:nvSpPr>
        <p:spPr>
          <a:xfrm>
            <a:off x="576000" y="1595068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Data exploration is necessary but often challenging: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Non-technical users find it difficult to query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Query languages vary, depending on data model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703875" y="3266943"/>
            <a:ext cx="963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Hence, there is a need for natural language data querying to allow user-friendly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data exploration.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839925" y="4522843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LLMs provide new avenues to do that effectively, but might often: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Hallucinate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Generate inaccurate / incomplete results </a:t>
            </a:r>
            <a:r>
              <a:rPr lang="en-US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31" name="Google Shape;431;p2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26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Natural Language Annotation-Guided Data Exploration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/>
              <a:t>with LLMs</a:t>
            </a:r>
            <a:br>
              <a:rPr lang="en-US" sz="3600"/>
            </a:br>
            <a:endParaRPr sz="3600"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085" y="3362147"/>
            <a:ext cx="856175" cy="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/>
          <p:nvPr/>
        </p:nvSpPr>
        <p:spPr>
          <a:xfrm>
            <a:off x="686646" y="3430859"/>
            <a:ext cx="657935" cy="737261"/>
          </a:xfrm>
          <a:custGeom>
            <a:rect b="b" l="l" r="r" t="t"/>
            <a:pathLst>
              <a:path extrusionOk="0" h="165863" w="139689">
                <a:moveTo>
                  <a:pt x="65474" y="0"/>
                </a:moveTo>
                <a:cubicBezTo>
                  <a:pt x="62855" y="0"/>
                  <a:pt x="61120" y="1834"/>
                  <a:pt x="61120" y="4354"/>
                </a:cubicBezTo>
                <a:lnTo>
                  <a:pt x="61120" y="30544"/>
                </a:lnTo>
                <a:lnTo>
                  <a:pt x="52379" y="30544"/>
                </a:lnTo>
                <a:lnTo>
                  <a:pt x="52379" y="8725"/>
                </a:lnTo>
                <a:cubicBezTo>
                  <a:pt x="52379" y="8725"/>
                  <a:pt x="32737" y="16238"/>
                  <a:pt x="32737" y="41462"/>
                </a:cubicBezTo>
                <a:cubicBezTo>
                  <a:pt x="32737" y="41462"/>
                  <a:pt x="26190" y="42689"/>
                  <a:pt x="26190" y="52380"/>
                </a:cubicBezTo>
                <a:lnTo>
                  <a:pt x="113499" y="52380"/>
                </a:lnTo>
                <a:cubicBezTo>
                  <a:pt x="113057" y="42689"/>
                  <a:pt x="106952" y="41462"/>
                  <a:pt x="106952" y="41462"/>
                </a:cubicBezTo>
                <a:cubicBezTo>
                  <a:pt x="106952" y="16238"/>
                  <a:pt x="87310" y="8725"/>
                  <a:pt x="87310" y="8725"/>
                </a:cubicBezTo>
                <a:lnTo>
                  <a:pt x="87310" y="30544"/>
                </a:lnTo>
                <a:lnTo>
                  <a:pt x="78569" y="30544"/>
                </a:lnTo>
                <a:lnTo>
                  <a:pt x="78569" y="4354"/>
                </a:lnTo>
                <a:cubicBezTo>
                  <a:pt x="78569" y="1834"/>
                  <a:pt x="76916" y="0"/>
                  <a:pt x="74215" y="0"/>
                </a:cubicBezTo>
                <a:close/>
                <a:moveTo>
                  <a:pt x="34930" y="61104"/>
                </a:moveTo>
                <a:cubicBezTo>
                  <a:pt x="34930" y="80402"/>
                  <a:pt x="50546" y="96018"/>
                  <a:pt x="69844" y="96018"/>
                </a:cubicBezTo>
                <a:cubicBezTo>
                  <a:pt x="89143" y="96018"/>
                  <a:pt x="104758" y="80402"/>
                  <a:pt x="104758" y="61104"/>
                </a:cubicBezTo>
                <a:close/>
                <a:moveTo>
                  <a:pt x="69844" y="113483"/>
                </a:moveTo>
                <a:cubicBezTo>
                  <a:pt x="31264" y="113483"/>
                  <a:pt x="0" y="129115"/>
                  <a:pt x="0" y="148397"/>
                </a:cubicBezTo>
                <a:lnTo>
                  <a:pt x="0" y="165863"/>
                </a:lnTo>
                <a:lnTo>
                  <a:pt x="139689" y="165863"/>
                </a:lnTo>
                <a:lnTo>
                  <a:pt x="139689" y="148397"/>
                </a:lnTo>
                <a:cubicBezTo>
                  <a:pt x="139689" y="129115"/>
                  <a:pt x="108425" y="113483"/>
                  <a:pt x="69844" y="113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8244" y="3238985"/>
            <a:ext cx="254876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/>
          <p:nvPr/>
        </p:nvSpPr>
        <p:spPr>
          <a:xfrm>
            <a:off x="1646696" y="3623377"/>
            <a:ext cx="5253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3951" y="2332796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6"/>
          <p:cNvSpPr/>
          <p:nvPr/>
        </p:nvSpPr>
        <p:spPr>
          <a:xfrm>
            <a:off x="3738118" y="2532421"/>
            <a:ext cx="657900" cy="80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465505" y="2389861"/>
            <a:ext cx="2744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websites…</a:t>
            </a:r>
            <a:endParaRPr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60246" y="1647737"/>
            <a:ext cx="160395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80124" y="2191725"/>
            <a:ext cx="928825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14592" y="2306838"/>
            <a:ext cx="1257857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80126" y="3417256"/>
            <a:ext cx="2374575" cy="3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03996" y="2842496"/>
            <a:ext cx="1257875" cy="34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98967" y="2659026"/>
            <a:ext cx="775507" cy="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38221" y="1788161"/>
            <a:ext cx="107732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7847545" y="1413092"/>
            <a:ext cx="3920100" cy="254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/>
          <p:nvPr/>
        </p:nvSpPr>
        <p:spPr>
          <a:xfrm flipH="1" rot="10800000">
            <a:off x="3738118" y="4077913"/>
            <a:ext cx="657900" cy="80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83951" y="4376842"/>
            <a:ext cx="737251" cy="7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/>
        </p:nvSpPr>
        <p:spPr>
          <a:xfrm>
            <a:off x="5452744" y="4520917"/>
            <a:ext cx="3079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knowledge graph…</a:t>
            </a:r>
            <a:endParaRPr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7245145" y="5123972"/>
            <a:ext cx="4522500" cy="120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75251" y="5624213"/>
            <a:ext cx="532524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60838" y="5569837"/>
            <a:ext cx="586903" cy="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26760" y="5614635"/>
            <a:ext cx="497310" cy="49731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10933516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10026792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9006728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000" lIns="51000" spcFirstLastPara="1" rIns="51000" wrap="square" tIns="51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b="1" lang="en-US" sz="966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Web Interface</a:t>
            </a:r>
            <a:endParaRPr b="1" i="0" sz="966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26"/>
          <p:cNvCxnSpPr/>
          <p:nvPr/>
        </p:nvCxnSpPr>
        <p:spPr>
          <a:xfrm flipH="1">
            <a:off x="10652926" y="5820654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459" name="Google Shape;459;p26"/>
          <p:cNvCxnSpPr/>
          <p:nvPr/>
        </p:nvCxnSpPr>
        <p:spPr>
          <a:xfrm flipH="1">
            <a:off x="9746202" y="5820654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  <p:pic>
        <p:nvPicPr>
          <p:cNvPr id="460" name="Google Shape;460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70103" y="5597034"/>
            <a:ext cx="1401400" cy="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7565172" y="5337388"/>
            <a:ext cx="1758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600" lIns="53600" spcFirstLastPara="1" rIns="53600" wrap="square" tIns="536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4"/>
              <a:buFont typeface="Roboto"/>
              <a:buNone/>
            </a:pPr>
            <a:r>
              <a:rPr lang="en-US" sz="964">
                <a:solidFill>
                  <a:srgbClr val="FFFFFF"/>
                </a:solidFill>
                <a:highlight>
                  <a:srgbClr val="7BC769"/>
                </a:highlight>
                <a:latin typeface="Roboto"/>
                <a:ea typeface="Roboto"/>
                <a:cs typeface="Roboto"/>
                <a:sym typeface="Roboto"/>
              </a:rPr>
              <a:t>Automating Web UI</a:t>
            </a:r>
            <a:endParaRPr sz="90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26"/>
          <p:cNvCxnSpPr/>
          <p:nvPr/>
        </p:nvCxnSpPr>
        <p:spPr>
          <a:xfrm flipH="1">
            <a:off x="8844382" y="5815876"/>
            <a:ext cx="258000" cy="15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triangl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70" name="Google Shape;470;p2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27"/>
          <p:cNvSpPr txBox="1"/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Demo: Natural Language Data Exploration with LLMs</a:t>
            </a:r>
            <a:br>
              <a:rPr lang="en-US" sz="3600"/>
            </a:br>
            <a:endParaRPr sz="3600"/>
          </a:p>
        </p:txBody>
      </p:sp>
      <p:pic>
        <p:nvPicPr>
          <p:cNvPr descr="A screenshot of a chat&#10;&#10;AI-generated content may be incorrect." id="472" name="Google Shape;4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384" y="2467373"/>
            <a:ext cx="6398432" cy="2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80" name="Google Shape;480;p28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p28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482" name="Google Shape;482;p28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Can be achieved with data retrieval or LLM techniques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483" name="Google Shape;4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400" y="3806364"/>
            <a:ext cx="4236993" cy="1745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484" name="Google Shape;48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000" y="3577124"/>
            <a:ext cx="3265749" cy="260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92" name="Google Shape;492;p2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29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Enables data enrichment</a:t>
            </a:r>
            <a:endParaRPr/>
          </a:p>
        </p:txBody>
      </p:sp>
      <p:pic>
        <p:nvPicPr>
          <p:cNvPr descr="A screenshot of a computer&#10;&#10;AI-generated content may be incorrect." id="495" name="Google Shape;4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045" y="2977430"/>
            <a:ext cx="5495110" cy="340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44" name="Google Shape;144;p3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3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… but presents many challenges</a:t>
            </a:r>
            <a:endParaRPr/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574800" y="1314310"/>
            <a:ext cx="8264400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Data understanding challenges: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Low quality of data (e.g. missing data or lack of structure)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 ambiguity </a:t>
            </a:r>
            <a:r>
              <a:rPr lang="en-US"/>
              <a:t>(m</a:t>
            </a:r>
            <a:r>
              <a:rPr lang="en-US" sz="2400"/>
              <a:t>eaning changes depending on context)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Level of u</a:t>
            </a:r>
            <a:r>
              <a:rPr lang="en-US" sz="2400"/>
              <a:t>nderstandin</a:t>
            </a:r>
            <a:r>
              <a:rPr lang="en-US"/>
              <a:t>g varies depending on the task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list of food items&#10;&#10;AI-generated content may be incorrect." id="147" name="Google Shape;14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1326" y="3703029"/>
            <a:ext cx="5404548" cy="294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03" name="Google Shape;503;p30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30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Enables automated data transformation</a:t>
            </a:r>
            <a:endParaRPr/>
          </a:p>
        </p:txBody>
      </p:sp>
      <p:pic>
        <p:nvPicPr>
          <p:cNvPr descr="A diagram of a plane&#10;&#10;AI-generated content may be incorrect." id="506" name="Google Shape;5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250" y="3094998"/>
            <a:ext cx="4993200" cy="349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14" name="Google Shape;514;p31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31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16" name="Google Shape;516;p31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Enables controlled data exploration with LLMs</a:t>
            </a:r>
            <a:endParaRPr/>
          </a:p>
        </p:txBody>
      </p:sp>
      <p:pic>
        <p:nvPicPr>
          <p:cNvPr descr="A screenshot of a chat&#10;&#10;AI-generated content may be incorrect." id="517" name="Google Shape;5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215" y="3617968"/>
            <a:ext cx="5766768" cy="259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/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Understanding, Integrating,</a:t>
            </a:r>
            <a:br>
              <a:rPr lang="en-US" sz="3600"/>
            </a:br>
            <a:r>
              <a:rPr lang="en-US" sz="3600"/>
              <a:t>and Discussing Data with LLMs</a:t>
            </a:r>
            <a:endParaRPr/>
          </a:p>
        </p:txBody>
      </p:sp>
      <p:sp>
        <p:nvSpPr>
          <p:cNvPr id="523" name="Google Shape;523;p32"/>
          <p:cNvSpPr txBox="1"/>
          <p:nvPr>
            <p:ph idx="1" type="body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/>
              <a:t>Ioannis Dasoulas</a:t>
            </a:r>
            <a:r>
              <a:rPr lang="en-US" sz="2000"/>
              <a:t>,  Duo Yang, Xuemin Duan, Anastasia Dimou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DTAI, KU Leuven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{first_name.last_name}@kuleuven.be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524" name="Google Shape;5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ia | Flanders Make" id="526" name="Google Shape;52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edded and Artificially intelligent VISion Engineering (EAVISE) - EAVISE" id="527" name="Google Shape;52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nders AI Research Program" id="528" name="Google Shape;52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c2ce6d945a_0_17"/>
          <p:cNvSpPr txBox="1"/>
          <p:nvPr>
            <p:ph type="title"/>
          </p:nvPr>
        </p:nvSpPr>
        <p:spPr>
          <a:xfrm>
            <a:off x="576145" y="-12"/>
            <a:ext cx="11039700" cy="518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and Slides: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3c2ce6d945a_0_17" title="tutorial.jpg"/>
          <p:cNvPicPr preferRelativeResize="0"/>
          <p:nvPr/>
        </p:nvPicPr>
        <p:blipFill rotWithShape="1">
          <a:blip r:embed="rId3">
            <a:alphaModFix/>
          </a:blip>
          <a:srcRect b="2089" l="2650" r="2337" t="21382"/>
          <a:stretch/>
        </p:blipFill>
        <p:spPr>
          <a:xfrm>
            <a:off x="4720600" y="2821550"/>
            <a:ext cx="2283925" cy="23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55" name="Google Shape;155;p4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4"/>
          <p:cNvSpPr txBox="1"/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Need for accurate data understanding as scale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work focuses on: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 systems using data retrieval techniques and LLMs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of data understanding in 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enrichment  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integration 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 sz="2000"/>
              <a:t>Data Understanding via Semantic Annotation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>
            <p:ph idx="11" type="ftr"/>
          </p:nvPr>
        </p:nvSpPr>
        <p:spPr>
          <a:xfrm>
            <a:off x="4706824" y="6247800"/>
            <a:ext cx="6158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73" name="Google Shape;173;p6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Data understanding through semantic annotation</a:t>
            </a:r>
            <a:endParaRPr/>
          </a:p>
        </p:txBody>
      </p:sp>
      <p:sp>
        <p:nvSpPr>
          <p:cNvPr id="175" name="Google Shape;175;p6"/>
          <p:cNvSpPr txBox="1"/>
          <p:nvPr>
            <p:ph idx="1" type="body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Assignment of semantic tags to concepts, columns and relationships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diagram of a number of columns&#10;&#10;Description automatically generated"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428" y="2705301"/>
            <a:ext cx="4663772" cy="3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3562337"/>
            <a:ext cx="3772081" cy="18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5383306" y="4177932"/>
            <a:ext cx="1425388" cy="5784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86" name="Google Shape;186;p7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7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TorchicTab: A versatile semantic annotation system</a:t>
            </a:r>
            <a:endParaRPr/>
          </a:p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574800" y="1234993"/>
            <a:ext cx="4866858" cy="1614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Two complementary sub-systems: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Heuristic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Classification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306" y="3335428"/>
            <a:ext cx="8000588" cy="238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1988357" y="4066050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TorchicTab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01" name="Google Shape;201;p8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8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Table pre-processing</a:t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1638515" y="1818870"/>
            <a:ext cx="884460" cy="10287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2647223" y="1818870"/>
            <a:ext cx="884460" cy="10287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1598606" y="148100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212" name="Google Shape;212;p8"/>
          <p:cNvSpPr txBox="1"/>
          <p:nvPr/>
        </p:nvSpPr>
        <p:spPr>
          <a:xfrm>
            <a:off x="2573775" y="149403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625323" y="4309538"/>
            <a:ext cx="3860952" cy="15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Cleaning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Noisy data removal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 encoding fix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7571410" y="4309538"/>
            <a:ext cx="4386429" cy="15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annotation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type understanding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>
            <p:ph idx="11" type="ftr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800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22" name="Google Shape;222;p9"/>
          <p:cNvSpPr txBox="1"/>
          <p:nvPr>
            <p:ph idx="12" type="sldNum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9"/>
          <p:cNvSpPr txBox="1"/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Entity lookup</a:t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623136" y="2145199"/>
            <a:ext cx="884460" cy="338372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7646212" y="3652742"/>
            <a:ext cx="4993200" cy="3113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candidates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(Ship)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(Musical album)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(Capital of Norway)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“Osro” (Kansas community)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>
            <a:off x="8672513" y="3076171"/>
            <a:ext cx="0" cy="57657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2022-11-30T14:47:09Z</dcterms:created>
</cp:coreProperties>
</file>